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301" r:id="rId3"/>
    <p:sldId id="302" r:id="rId4"/>
    <p:sldId id="296" r:id="rId5"/>
    <p:sldId id="297" r:id="rId6"/>
    <p:sldId id="298" r:id="rId7"/>
    <p:sldId id="262" r:id="rId8"/>
    <p:sldId id="292" r:id="rId9"/>
    <p:sldId id="299" r:id="rId10"/>
    <p:sldId id="300" r:id="rId11"/>
    <p:sldId id="303" r:id="rId12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25" autoAdjust="0"/>
    <p:restoredTop sz="94660"/>
  </p:normalViewPr>
  <p:slideViewPr>
    <p:cSldViewPr>
      <p:cViewPr varScale="1">
        <p:scale>
          <a:sx n="69" d="100"/>
          <a:sy n="69" d="100"/>
        </p:scale>
        <p:origin x="-1338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rookeWes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Footer Placeholder 18"/>
          <p:cNvSpPr txBox="1">
            <a:spLocks/>
          </p:cNvSpPr>
          <p:nvPr/>
        </p:nvSpPr>
        <p:spPr>
          <a:xfrm>
            <a:off x="142844" y="6492875"/>
            <a:ext cx="7299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2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ICT Dept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20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14" name="Picture 2" descr="G:\Brooke Weston Logos\Bitmap Images\Logo Only\BW Logo 2007 Shape GIF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5786454"/>
            <a:ext cx="857256" cy="857256"/>
          </a:xfrm>
          <a:prstGeom prst="rect">
            <a:avLst/>
          </a:prstGeom>
          <a:noFill/>
        </p:spPr>
      </p:pic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71566" y="5515444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4525963"/>
          </a:xfr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4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1800">
                <a:latin typeface="Calibri" pitchFamily="34" charset="0"/>
                <a:cs typeface="Calibri" pitchFamily="34" charset="0"/>
              </a:defRPr>
            </a:lvl4pPr>
            <a:lvl5pPr>
              <a:defRPr sz="1800"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0108"/>
            <a:ext cx="4038600" cy="4525963"/>
          </a:xfr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4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1800">
                <a:latin typeface="Calibri" pitchFamily="34" charset="0"/>
                <a:cs typeface="Calibri" pitchFamily="34" charset="0"/>
              </a:defRPr>
            </a:lvl4pPr>
            <a:lvl5pPr>
              <a:defRPr sz="1800"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9286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142984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7969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2867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2867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9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8229600" cy="492922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Footer Placeholder 18"/>
          <p:cNvSpPr txBox="1">
            <a:spLocks/>
          </p:cNvSpPr>
          <p:nvPr/>
        </p:nvSpPr>
        <p:spPr>
          <a:xfrm>
            <a:off x="71406" y="6635775"/>
            <a:ext cx="7299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2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ICT Dept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20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16" name="Picture 2" descr="G:\Brooke Weston Logos\Bitmap Images\Logo Only\BW Logo 2007 Shape GIF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-32" y="5929354"/>
            <a:ext cx="857256" cy="85725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</p:sldLayoutIdLst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  <a:extLst/>
    </p:titleStyle>
    <p:bodyStyle>
      <a:lvl1pPr marL="365760" indent="-256032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621792" indent="-228600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859536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1430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Unit 6 – Advanced Databases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AO3 – Interrogate the database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714356"/>
            <a:ext cx="8643998" cy="4857784"/>
          </a:xfrm>
        </p:spPr>
        <p:txBody>
          <a:bodyPr>
            <a:noAutofit/>
          </a:bodyPr>
          <a:lstStyle/>
          <a:p>
            <a:pPr marL="0" lvl="1" indent="0">
              <a:spcBef>
                <a:spcPts val="0"/>
              </a:spcBef>
              <a:buClr>
                <a:schemeClr val="hlink"/>
              </a:buClr>
              <a:buSzPct val="80000"/>
              <a:buNone/>
            </a:pPr>
            <a:r>
              <a:rPr lang="en-GB" sz="2000" b="1" i="1" dirty="0" smtClean="0"/>
              <a:t>Assessment Outcome – AO3 (PASS)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b="1" i="1" dirty="0" smtClean="0"/>
              <a:t>Task 3 (P3.3)</a:t>
            </a:r>
            <a:r>
              <a:rPr lang="en-GB" sz="1800" dirty="0" smtClean="0"/>
              <a:t> – Illustrate evidence (screenshots) in the form of using a consistent and appropriate styling in the design and construction of a database for: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GB" sz="1800" dirty="0" smtClean="0"/>
              <a:t>Naming of all database queries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GB" sz="1800" dirty="0" smtClean="0"/>
              <a:t>Name of fields used within the database tables and queries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796908"/>
          </a:xfrm>
        </p:spPr>
        <p:txBody>
          <a:bodyPr/>
          <a:lstStyle/>
          <a:p>
            <a:r>
              <a:rPr lang="en-GB" b="1" dirty="0" smtClean="0"/>
              <a:t>Assessment Tasks</a:t>
            </a:r>
            <a:endParaRPr lang="en-US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714356"/>
            <a:ext cx="8643998" cy="4857784"/>
          </a:xfrm>
        </p:spPr>
        <p:txBody>
          <a:bodyPr>
            <a:noAutofit/>
          </a:bodyPr>
          <a:lstStyle/>
          <a:p>
            <a:pPr marL="342900" lvl="1" indent="-342900">
              <a:spcBef>
                <a:spcPts val="0"/>
              </a:spcBef>
              <a:buNone/>
            </a:pPr>
            <a:r>
              <a:rPr lang="en-GB" sz="2000" b="1" i="1" smtClean="0"/>
              <a:t>Assessment </a:t>
            </a:r>
            <a:r>
              <a:rPr lang="en-GB" sz="2000" b="1" i="1" dirty="0" smtClean="0"/>
              <a:t>Outcome – AO3 (PASS / MERIT / DISTINCTION)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b="1" i="1" dirty="0" smtClean="0"/>
              <a:t>Task 1 (P / M / D)</a:t>
            </a:r>
            <a:r>
              <a:rPr lang="en-GB" sz="1800" b="1" dirty="0" smtClean="0"/>
              <a:t> </a:t>
            </a:r>
            <a:r>
              <a:rPr lang="en-GB" sz="1800" dirty="0" smtClean="0"/>
              <a:t>– Create a table as shown to describe and use a range of different queries within your database that utilise the multiple linked tables:</a:t>
            </a:r>
          </a:p>
          <a:p>
            <a:pPr lvl="1" fontAlgn="auto">
              <a:spcBef>
                <a:spcPts val="0"/>
              </a:spcBef>
            </a:pPr>
            <a:r>
              <a:rPr lang="en-GB" sz="1800" dirty="0" smtClean="0"/>
              <a:t>At least three different logical operators</a:t>
            </a:r>
          </a:p>
          <a:p>
            <a:pPr lvl="1" fontAlgn="auto">
              <a:spcBef>
                <a:spcPts val="0"/>
              </a:spcBef>
            </a:pPr>
            <a:r>
              <a:rPr lang="en-GB" sz="1800" dirty="0" smtClean="0"/>
              <a:t>At least three different range operators</a:t>
            </a:r>
          </a:p>
          <a:p>
            <a:pPr lvl="1" fontAlgn="auto">
              <a:spcBef>
                <a:spcPts val="0"/>
              </a:spcBef>
            </a:pPr>
            <a:r>
              <a:rPr lang="en-GB" sz="1800" dirty="0" smtClean="0"/>
              <a:t>parameter queries</a:t>
            </a:r>
          </a:p>
          <a:p>
            <a:pPr lvl="1" fontAlgn="auto">
              <a:spcBef>
                <a:spcPts val="0"/>
              </a:spcBef>
            </a:pPr>
            <a:r>
              <a:rPr lang="en-GB" sz="1800" dirty="0" smtClean="0"/>
              <a:t>crosstab queries</a:t>
            </a:r>
          </a:p>
          <a:p>
            <a:pPr lvl="1" fontAlgn="auto">
              <a:spcBef>
                <a:spcPts val="0"/>
              </a:spcBef>
            </a:pPr>
            <a:r>
              <a:rPr lang="en-GB" sz="1800" dirty="0" smtClean="0"/>
              <a:t>calculated fields</a:t>
            </a:r>
          </a:p>
          <a:p>
            <a:pPr lvl="1" fontAlgn="auto">
              <a:spcBef>
                <a:spcPts val="0"/>
              </a:spcBef>
            </a:pPr>
            <a:r>
              <a:rPr lang="en-GB" sz="1800" dirty="0" smtClean="0"/>
              <a:t>potential problems and justify how your query can be solved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b="1" i="1" dirty="0" smtClean="0"/>
              <a:t>Task 2 (P / M / D)</a:t>
            </a:r>
            <a:r>
              <a:rPr lang="en-GB" sz="1800" b="1" dirty="0" smtClean="0"/>
              <a:t> </a:t>
            </a:r>
            <a:r>
              <a:rPr lang="en-GB" sz="1800" dirty="0" smtClean="0"/>
              <a:t>– Create the queries based on the designs produced within your database</a:t>
            </a:r>
          </a:p>
          <a:p>
            <a:pPr lvl="1">
              <a:spcBef>
                <a:spcPts val="0"/>
              </a:spcBef>
            </a:pPr>
            <a:r>
              <a:rPr lang="en-GB" sz="1800" dirty="0" smtClean="0"/>
              <a:t>Provide screenshot evidence for creating the queries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796908"/>
          </a:xfrm>
        </p:spPr>
        <p:txBody>
          <a:bodyPr/>
          <a:lstStyle/>
          <a:p>
            <a:r>
              <a:rPr lang="en-GB" b="1" dirty="0" smtClean="0"/>
              <a:t>Assessment Tasks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785794"/>
            <a:ext cx="8858312" cy="54292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/>
              <a:t>Cube Systems have been very successful with their sales of customised computers and software. This has resulted in the need to store large quantities of data and produce a variety of well structured reports. Knowing the power of Relational Databases to store the large amounts of data and produce reports, they have decided to develop a Relational Database for their customers and sales.</a:t>
            </a:r>
          </a:p>
          <a:p>
            <a:pPr marL="0" indent="0">
              <a:buNone/>
            </a:pPr>
            <a:endParaRPr lang="en-GB" sz="2400" dirty="0" smtClean="0"/>
          </a:p>
          <a:p>
            <a:pPr>
              <a:buNone/>
            </a:pPr>
            <a:r>
              <a:rPr lang="en-GB" sz="2400" dirty="0" smtClean="0"/>
              <a:t>REMEMBER:</a:t>
            </a:r>
          </a:p>
          <a:p>
            <a:r>
              <a:rPr lang="en-GB" sz="2000" dirty="0" smtClean="0"/>
              <a:t>Customers choose the configuration of computer based on multiple choices such as the speed of the processor, size of the RAM, monitor or hard drive and software.</a:t>
            </a:r>
          </a:p>
          <a:p>
            <a:r>
              <a:rPr lang="en-GB" sz="2000" dirty="0" smtClean="0"/>
              <a:t>Certain options do attract discounts and customers have delivery options such as next day, 2 day or 4 day which all have different price points – if the customer spends over a certain price point they will get free delivery.</a:t>
            </a:r>
          </a:p>
          <a:p>
            <a:endParaRPr lang="en-GB" sz="2000" dirty="0" smtClean="0"/>
          </a:p>
          <a:p>
            <a:pPr algn="r">
              <a:buNone/>
            </a:pPr>
            <a:r>
              <a:rPr lang="en-GB" sz="2000" b="1" i="1" dirty="0" smtClean="0"/>
              <a:t>Continues on next slide</a:t>
            </a:r>
          </a:p>
          <a:p>
            <a:pPr marL="0" indent="0">
              <a:buNone/>
            </a:pPr>
            <a:endParaRPr lang="en-GB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-24"/>
            <a:ext cx="8229600" cy="857256"/>
          </a:xfrm>
        </p:spPr>
        <p:txBody>
          <a:bodyPr/>
          <a:lstStyle/>
          <a:p>
            <a:r>
              <a:rPr lang="en-GB" b="1" dirty="0" smtClean="0"/>
              <a:t>Scenario</a:t>
            </a:r>
            <a:endParaRPr lang="en-US" b="1" dirty="0"/>
          </a:p>
        </p:txBody>
      </p:sp>
      <p:pic>
        <p:nvPicPr>
          <p:cNvPr id="1026" name="Picture 2" descr="C:\Users\kpatel\Documents\Key Stages\KS 5\Exam Boards\Edexcel\Applied ICT\8\Past coursework\6958_ex1_07-08\eportfolio\pointing right arrow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5715016"/>
            <a:ext cx="666750" cy="666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714356"/>
            <a:ext cx="8858312" cy="507209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2400" dirty="0" smtClean="0"/>
              <a:t>Cube systems would like a fully functional and automatic Relational Database system which could incorporate:</a:t>
            </a:r>
          </a:p>
          <a:p>
            <a:pPr lvl="1">
              <a:spcBef>
                <a:spcPts val="0"/>
              </a:spcBef>
            </a:pPr>
            <a:r>
              <a:rPr lang="en-GB" sz="2000" b="1" i="1" dirty="0" smtClean="0"/>
              <a:t>A customer page</a:t>
            </a:r>
            <a:r>
              <a:rPr lang="en-GB" sz="2000" dirty="0" smtClean="0"/>
              <a:t> – where customers can be added, edited and viewed</a:t>
            </a:r>
          </a:p>
          <a:p>
            <a:pPr lvl="1">
              <a:spcBef>
                <a:spcPts val="0"/>
              </a:spcBef>
            </a:pPr>
            <a:r>
              <a:rPr lang="en-GB" sz="2000" b="1" i="1" dirty="0" smtClean="0"/>
              <a:t>A customer orders page</a:t>
            </a:r>
            <a:r>
              <a:rPr lang="en-GB" sz="2000" dirty="0" smtClean="0"/>
              <a:t> – where customer orders can be viewed</a:t>
            </a:r>
          </a:p>
          <a:p>
            <a:pPr lvl="1">
              <a:spcBef>
                <a:spcPts val="0"/>
              </a:spcBef>
            </a:pPr>
            <a:r>
              <a:rPr lang="en-GB" sz="2000" b="1" i="1" dirty="0" smtClean="0"/>
              <a:t>A product page</a:t>
            </a:r>
            <a:r>
              <a:rPr lang="en-GB" sz="2000" dirty="0" smtClean="0"/>
              <a:t> – where all the products for sales can be added, edited and viewed</a:t>
            </a:r>
          </a:p>
          <a:p>
            <a:pPr lvl="1">
              <a:spcBef>
                <a:spcPts val="0"/>
              </a:spcBef>
            </a:pPr>
            <a:r>
              <a:rPr lang="en-GB" sz="2000" b="1" i="1" dirty="0" smtClean="0"/>
              <a:t>A ordering page</a:t>
            </a:r>
            <a:r>
              <a:rPr lang="en-GB" sz="2000" dirty="0" smtClean="0"/>
              <a:t> – where all the orders can be added, edited and viewed</a:t>
            </a:r>
          </a:p>
          <a:p>
            <a:pPr lvl="1">
              <a:spcBef>
                <a:spcPts val="0"/>
              </a:spcBef>
            </a:pPr>
            <a:r>
              <a:rPr lang="en-GB" sz="2000" b="1" i="1" dirty="0" smtClean="0"/>
              <a:t>A invoice page</a:t>
            </a:r>
            <a:r>
              <a:rPr lang="en-GB" sz="2000" dirty="0" smtClean="0"/>
              <a:t> – where the user selects what the customer requires and prints the invoice</a:t>
            </a:r>
          </a:p>
          <a:p>
            <a:pPr lvl="1">
              <a:spcBef>
                <a:spcPts val="0"/>
              </a:spcBef>
            </a:pPr>
            <a:r>
              <a:rPr lang="en-GB" sz="2000" b="1" i="1" dirty="0" smtClean="0"/>
              <a:t>A reporting page</a:t>
            </a:r>
            <a:r>
              <a:rPr lang="en-GB" sz="2000" dirty="0" smtClean="0"/>
              <a:t> – where reports such as the analysis of:</a:t>
            </a:r>
          </a:p>
          <a:p>
            <a:pPr lvl="4"/>
            <a:r>
              <a:rPr lang="en-GB" sz="2000" dirty="0" smtClean="0"/>
              <a:t>Orders of any particular product</a:t>
            </a:r>
          </a:p>
          <a:p>
            <a:pPr lvl="4"/>
            <a:r>
              <a:rPr lang="en-GB" sz="2000" dirty="0" smtClean="0"/>
              <a:t>Profit made on each product</a:t>
            </a:r>
          </a:p>
          <a:p>
            <a:pPr lvl="4"/>
            <a:r>
              <a:rPr lang="en-GB" sz="2000" dirty="0" smtClean="0"/>
              <a:t>Tracking of customer orders and </a:t>
            </a:r>
            <a:r>
              <a:rPr lang="en-US" sz="2000" dirty="0" smtClean="0"/>
              <a:t>purchases </a:t>
            </a:r>
          </a:p>
          <a:p>
            <a:pPr lvl="4"/>
            <a:r>
              <a:rPr lang="en-US" sz="2000" dirty="0" smtClean="0"/>
              <a:t>Calculating totals of ordered product over a given period</a:t>
            </a:r>
          </a:p>
          <a:p>
            <a:pPr lvl="4"/>
            <a:r>
              <a:rPr lang="en-US" sz="2000" dirty="0" smtClean="0"/>
              <a:t>Customers traced</a:t>
            </a:r>
            <a:r>
              <a:rPr lang="en-GB" sz="2000" dirty="0" smtClean="0"/>
              <a:t> based on any other information required</a:t>
            </a: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-24"/>
            <a:ext cx="8229600" cy="857256"/>
          </a:xfrm>
        </p:spPr>
        <p:txBody>
          <a:bodyPr/>
          <a:lstStyle/>
          <a:p>
            <a:r>
              <a:rPr lang="en-GB" b="1" dirty="0" smtClean="0"/>
              <a:t>Scenario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5"/>
          <p:cNvGraphicFramePr>
            <a:graphicFrameLocks noGrp="1"/>
          </p:cNvGraphicFramePr>
          <p:nvPr>
            <p:ph idx="1"/>
          </p:nvPr>
        </p:nvGraphicFramePr>
        <p:xfrm>
          <a:off x="142845" y="857232"/>
          <a:ext cx="8858310" cy="3946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770"/>
                <a:gridCol w="2952770"/>
                <a:gridCol w="2952770"/>
              </a:tblGrid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Pass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Merit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Distinction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949106"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Candidates create queries that include: </a:t>
                      </a:r>
                    </a:p>
                    <a:p>
                      <a:pPr marL="354013" indent="-354013">
                        <a:buFont typeface="Arial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At least three different logical operators</a:t>
                      </a:r>
                    </a:p>
                    <a:p>
                      <a:pPr marL="354013" indent="-354013">
                        <a:buFont typeface="Arial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At least three different range operators </a:t>
                      </a:r>
                    </a:p>
                    <a:p>
                      <a:pPr marL="354013" indent="-354013">
                        <a:buFont typeface="Arial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calculated fields using multiple criteria on linked tables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Candidates create queries that include: </a:t>
                      </a:r>
                    </a:p>
                    <a:p>
                      <a:pPr marL="354013" indent="-354013">
                        <a:buFont typeface="Arial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At least three different logical operators</a:t>
                      </a:r>
                    </a:p>
                    <a:p>
                      <a:pPr marL="354013" indent="-354013">
                        <a:buFont typeface="Arial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At least three different range operators </a:t>
                      </a:r>
                    </a:p>
                    <a:p>
                      <a:pPr marL="354013" indent="-354013">
                        <a:buFont typeface="Arial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calculated fields using multiple criteria on linked tables</a:t>
                      </a:r>
                    </a:p>
                    <a:p>
                      <a:pPr marL="354013" indent="-354013">
                        <a:buFont typeface="Arial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parameter queries</a:t>
                      </a:r>
                    </a:p>
                    <a:p>
                      <a:pPr marL="354013" indent="-354013">
                        <a:buFont typeface="Arial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crosstab queries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Candidates create queries that include: </a:t>
                      </a:r>
                    </a:p>
                    <a:p>
                      <a:pPr marL="354013" indent="-354013">
                        <a:buFont typeface="Arial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At least three different logical operators</a:t>
                      </a:r>
                    </a:p>
                    <a:p>
                      <a:pPr marL="354013" indent="-354013">
                        <a:buFont typeface="Arial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At least three different range operators </a:t>
                      </a:r>
                    </a:p>
                    <a:p>
                      <a:pPr marL="354013" indent="-354013">
                        <a:buFont typeface="Arial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calculated fields using multiple criteria on linked tables</a:t>
                      </a:r>
                    </a:p>
                    <a:p>
                      <a:pPr marL="354013" indent="-354013">
                        <a:buFont typeface="Arial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parameter queries</a:t>
                      </a:r>
                    </a:p>
                    <a:p>
                      <a:pPr marL="354013" indent="-354013">
                        <a:buFont typeface="Arial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crosstab queries</a:t>
                      </a:r>
                      <a:endParaRPr lang="en-US" sz="16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672282">
                <a:tc>
                  <a:txBody>
                    <a:bodyPr/>
                    <a:lstStyle/>
                    <a:p>
                      <a:r>
                        <a:rPr lang="en-GB" sz="1600" b="1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Some queries produced may not give the 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correct results.</a:t>
                      </a:r>
                      <a:endParaRPr lang="en-US" sz="16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b="1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Most queries produced 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give the correct results.</a:t>
                      </a:r>
                      <a:endParaRPr lang="en-US" sz="16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All the queries give the 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correct results and are efficient.</a:t>
                      </a:r>
                      <a:endParaRPr lang="en-US" sz="16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838200"/>
          </a:xfrm>
        </p:spPr>
        <p:txBody>
          <a:bodyPr/>
          <a:lstStyle/>
          <a:p>
            <a:r>
              <a:rPr lang="en-GB" b="1" dirty="0" smtClean="0"/>
              <a:t>Assessment Criteria</a:t>
            </a:r>
            <a:endParaRPr lang="en-US" b="1" dirty="0"/>
          </a:p>
        </p:txBody>
      </p:sp>
      <p:sp>
        <p:nvSpPr>
          <p:cNvPr id="6" name="Oval 5"/>
          <p:cNvSpPr/>
          <p:nvPr/>
        </p:nvSpPr>
        <p:spPr>
          <a:xfrm>
            <a:off x="3143240" y="3571876"/>
            <a:ext cx="2214578" cy="5000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3071802" y="4071942"/>
            <a:ext cx="857256" cy="5000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5929322" y="4071942"/>
            <a:ext cx="857256" cy="5000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42844" y="4714884"/>
            <a:ext cx="8858312" cy="8572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Important changes that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determine Pass / Merit / Distinction</a:t>
            </a:r>
            <a:endParaRPr kumimoji="0" lang="en-US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2214546" y="4071942"/>
            <a:ext cx="857256" cy="5000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0" y="1571612"/>
            <a:ext cx="2857488" cy="228601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4500594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2400" dirty="0" smtClean="0"/>
              <a:t>Focusing on the business, you need to produce a database that will store information within a relational database, covering the following </a:t>
            </a:r>
            <a:r>
              <a:rPr lang="en-GB" sz="2400" b="1" dirty="0" smtClean="0"/>
              <a:t>3</a:t>
            </a:r>
            <a:r>
              <a:rPr lang="en-GB" sz="2400" dirty="0" smtClean="0"/>
              <a:t> tasks within this case study:</a:t>
            </a:r>
            <a:endParaRPr lang="en-GB" sz="2400" b="1" dirty="0" smtClean="0"/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r>
              <a:rPr lang="en-GB" sz="2000" dirty="0" err="1" smtClean="0">
                <a:hlinkClick r:id="rId2" action="ppaction://hlinksldjump"/>
              </a:rPr>
              <a:t>Leszynski</a:t>
            </a:r>
            <a:r>
              <a:rPr lang="en-GB" sz="2000" dirty="0" smtClean="0">
                <a:hlinkClick r:id="rId2" action="ppaction://hlinksldjump"/>
              </a:rPr>
              <a:t> Naming Convention – Standardising your Database</a:t>
            </a:r>
            <a:endParaRPr lang="en-GB" sz="2000" dirty="0" smtClean="0"/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r>
              <a:rPr lang="en-GB" sz="2000" dirty="0" smtClean="0">
                <a:hlinkClick r:id="rId3" action="ppaction://hlinksldjump"/>
              </a:rPr>
              <a:t>Queries</a:t>
            </a:r>
            <a:endParaRPr lang="en-GB" sz="2000" dirty="0" smtClean="0"/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r>
              <a:rPr lang="en-GB" sz="2000" dirty="0" smtClean="0">
                <a:hlinkClick r:id="" action="ppaction://noaction"/>
              </a:rPr>
              <a:t>Implementation of Database</a:t>
            </a:r>
            <a:endParaRPr lang="en-GB" sz="2000" dirty="0" smtClean="0"/>
          </a:p>
          <a:p>
            <a:pPr marL="971550" lvl="1" indent="-514350">
              <a:spcBef>
                <a:spcPts val="0"/>
              </a:spcBef>
              <a:buNone/>
            </a:pPr>
            <a:endParaRPr lang="en-GB" sz="2000" dirty="0" smtClean="0"/>
          </a:p>
          <a:p>
            <a:pPr algn="ctr">
              <a:buClr>
                <a:schemeClr val="hlink"/>
              </a:buClr>
              <a:buSzPct val="80000"/>
              <a:buNone/>
              <a:defRPr/>
            </a:pPr>
            <a:r>
              <a:rPr lang="en-GB" sz="2000" dirty="0" smtClean="0"/>
              <a:t>See </a:t>
            </a:r>
            <a:r>
              <a:rPr lang="en-GB" sz="2000" dirty="0" smtClean="0"/>
              <a:t>the following documents for additional information within this section of the coursework unit</a:t>
            </a:r>
          </a:p>
          <a:p>
            <a:pPr marL="442913" indent="-442913">
              <a:buClr>
                <a:schemeClr val="hlink"/>
              </a:buClr>
              <a:buSzPct val="80000"/>
              <a:buFont typeface="+mj-lt"/>
              <a:buAutoNum type="arabicPeriod"/>
              <a:defRPr/>
            </a:pPr>
            <a:r>
              <a:rPr lang="en-GB" sz="2000" b="1" dirty="0" smtClean="0"/>
              <a:t>Access </a:t>
            </a:r>
            <a:r>
              <a:rPr lang="en-GB" sz="2000" b="1" dirty="0" smtClean="0"/>
              <a:t>2000 - 2 – Queries</a:t>
            </a:r>
          </a:p>
          <a:p>
            <a:pPr marL="442913" indent="-442913">
              <a:buClr>
                <a:schemeClr val="hlink"/>
              </a:buClr>
              <a:buSzPct val="80000"/>
              <a:buFont typeface="+mj-lt"/>
              <a:buAutoNum type="arabicPeriod"/>
              <a:defRPr/>
            </a:pPr>
            <a:r>
              <a:rPr lang="en-GB" sz="2000" b="1" kern="0" dirty="0" smtClean="0"/>
              <a:t>Access </a:t>
            </a:r>
            <a:r>
              <a:rPr lang="en-GB" sz="2000" b="1" kern="0" dirty="0" smtClean="0"/>
              <a:t>Database Design and Programming (VLE)</a:t>
            </a:r>
          </a:p>
          <a:p>
            <a:pPr marL="698945" lvl="1" indent="-442913">
              <a:buClr>
                <a:schemeClr val="hlink"/>
              </a:buClr>
              <a:buSzPct val="80000"/>
              <a:buFont typeface="+mj-lt"/>
              <a:buAutoNum type="alphaLcPeriod"/>
              <a:defRPr/>
            </a:pPr>
            <a:r>
              <a:rPr lang="en-GB" sz="2000" b="1" kern="0" dirty="0" smtClean="0"/>
              <a:t>Use </a:t>
            </a:r>
            <a:r>
              <a:rPr lang="en-GB" sz="2000" b="1" u="sng" kern="0" dirty="0" smtClean="0"/>
              <a:t>ALL</a:t>
            </a:r>
            <a:r>
              <a:rPr lang="en-GB" sz="2000" b="1" kern="0" dirty="0" smtClean="0"/>
              <a:t> Access Tutorials available</a:t>
            </a:r>
          </a:p>
          <a:p>
            <a:pPr marL="971550" lvl="1" indent="-514350">
              <a:spcBef>
                <a:spcPts val="0"/>
              </a:spcBef>
              <a:buNone/>
            </a:pPr>
            <a:endParaRPr lang="en-GB" sz="2000" dirty="0" smtClean="0"/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endParaRPr lang="en-GB" sz="2000" dirty="0" smtClean="0"/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Areas to Cover</a:t>
            </a:r>
            <a:endParaRPr lang="en-GB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57298"/>
            <a:ext cx="8229600" cy="5143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When designing a database a good way to name all of the elements </a:t>
            </a:r>
            <a:r>
              <a:rPr lang="en-GB" sz="2400" dirty="0" smtClean="0"/>
              <a:t>are:</a:t>
            </a:r>
            <a:endParaRPr lang="en-GB" sz="2400" dirty="0"/>
          </a:p>
          <a:p>
            <a:pPr lvl="1"/>
            <a:r>
              <a:rPr lang="en-GB" sz="2000" dirty="0"/>
              <a:t>Tables – </a:t>
            </a:r>
            <a:r>
              <a:rPr lang="en-GB" sz="2000" dirty="0" err="1"/>
              <a:t>Tbl_name</a:t>
            </a:r>
            <a:endParaRPr lang="en-GB" sz="2000" dirty="0"/>
          </a:p>
          <a:p>
            <a:pPr lvl="1"/>
            <a:r>
              <a:rPr lang="en-GB" sz="2000" dirty="0"/>
              <a:t>Query – </a:t>
            </a:r>
            <a:r>
              <a:rPr lang="en-GB" sz="2000" dirty="0" err="1"/>
              <a:t>Qry_name</a:t>
            </a:r>
            <a:endParaRPr lang="en-GB" sz="2000" dirty="0"/>
          </a:p>
          <a:p>
            <a:pPr lvl="1"/>
            <a:r>
              <a:rPr lang="en-GB" sz="2000" dirty="0"/>
              <a:t>Forms – </a:t>
            </a:r>
            <a:r>
              <a:rPr lang="en-GB" sz="2000" dirty="0" err="1"/>
              <a:t>Frm_name</a:t>
            </a:r>
            <a:endParaRPr lang="en-GB" sz="2000" dirty="0"/>
          </a:p>
          <a:p>
            <a:pPr lvl="1"/>
            <a:r>
              <a:rPr lang="en-GB" sz="2000" dirty="0"/>
              <a:t>Reports – </a:t>
            </a:r>
            <a:r>
              <a:rPr lang="en-GB" sz="2000" dirty="0" err="1"/>
              <a:t>Rpt_name</a:t>
            </a:r>
            <a:endParaRPr lang="en-GB" sz="2000" dirty="0"/>
          </a:p>
          <a:p>
            <a:pPr lvl="1">
              <a:buNone/>
            </a:pPr>
            <a:r>
              <a:rPr lang="en-GB" sz="2000" dirty="0"/>
              <a:t>Where name represents the content or purpose of the element.</a:t>
            </a:r>
          </a:p>
          <a:p>
            <a:pPr lvl="1"/>
            <a:r>
              <a:rPr lang="en-GB" sz="2000" dirty="0"/>
              <a:t>For example </a:t>
            </a:r>
            <a:endParaRPr lang="en-GB" sz="2000" dirty="0" smtClean="0"/>
          </a:p>
          <a:p>
            <a:pPr lvl="2"/>
            <a:r>
              <a:rPr lang="en-GB" sz="1600" dirty="0" err="1" smtClean="0"/>
              <a:t>Tbl_customer</a:t>
            </a:r>
            <a:r>
              <a:rPr lang="en-GB" sz="1600" dirty="0" smtClean="0"/>
              <a:t> </a:t>
            </a:r>
            <a:r>
              <a:rPr lang="en-GB" sz="1600" dirty="0"/>
              <a:t>would be a customer </a:t>
            </a:r>
            <a:r>
              <a:rPr lang="en-GB" sz="1600" dirty="0" smtClean="0"/>
              <a:t>table</a:t>
            </a:r>
          </a:p>
          <a:p>
            <a:pPr lvl="2"/>
            <a:r>
              <a:rPr lang="en-GB" sz="1600" dirty="0" err="1" smtClean="0"/>
              <a:t>Qry_todaysbookings</a:t>
            </a:r>
            <a:r>
              <a:rPr lang="en-GB" sz="1600" dirty="0" smtClean="0"/>
              <a:t> </a:t>
            </a:r>
            <a:r>
              <a:rPr lang="en-GB" sz="1600" dirty="0"/>
              <a:t>would be a query to illustrate all of today's </a:t>
            </a:r>
            <a:r>
              <a:rPr lang="en-GB" sz="1600" dirty="0" smtClean="0"/>
              <a:t>bookings</a:t>
            </a:r>
          </a:p>
          <a:p>
            <a:pPr algn="ctr">
              <a:buNone/>
            </a:pPr>
            <a:endParaRPr lang="en-GB" sz="2400" dirty="0" smtClean="0"/>
          </a:p>
          <a:p>
            <a:pPr algn="ctr">
              <a:buNone/>
            </a:pPr>
            <a:r>
              <a:rPr lang="en-GB" sz="2400" b="1" dirty="0" smtClean="0"/>
              <a:t>(You must use this throughout your database)</a:t>
            </a:r>
            <a:endParaRPr lang="en-GB" sz="2400" b="1" dirty="0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142852"/>
            <a:ext cx="8543956" cy="1000132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1 - Leszynski </a:t>
            </a:r>
            <a:r>
              <a:rPr lang="en-GB" b="1" dirty="0"/>
              <a:t>Naming </a:t>
            </a:r>
            <a:r>
              <a:rPr lang="en-GB" b="1" dirty="0" smtClean="0"/>
              <a:t>Convention – Standardising your Database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857232"/>
            <a:ext cx="8715436" cy="55721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GB" sz="2400" dirty="0" smtClean="0"/>
              <a:t>Queries </a:t>
            </a:r>
            <a:r>
              <a:rPr lang="en-GB" sz="2400" dirty="0"/>
              <a:t>are </a:t>
            </a:r>
            <a:r>
              <a:rPr lang="en-GB" sz="2400" b="1" dirty="0"/>
              <a:t>questions you ask the </a:t>
            </a:r>
            <a:r>
              <a:rPr lang="en-GB" sz="2400" b="1" dirty="0" smtClean="0"/>
              <a:t>database</a:t>
            </a:r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000" dirty="0" smtClean="0"/>
              <a:t>Queries can be customised to give different results using operators:</a:t>
            </a:r>
          </a:p>
          <a:p>
            <a:pPr lvl="6"/>
            <a:r>
              <a:rPr lang="en-GB" sz="2000" dirty="0" smtClean="0">
                <a:latin typeface="Calibri" pitchFamily="34" charset="0"/>
                <a:cs typeface="Calibri" pitchFamily="34" charset="0"/>
              </a:rPr>
              <a:t>Equal - =</a:t>
            </a:r>
          </a:p>
          <a:p>
            <a:pPr lvl="6"/>
            <a:r>
              <a:rPr lang="en-GB" sz="2000" dirty="0" smtClean="0">
                <a:latin typeface="Calibri" pitchFamily="34" charset="0"/>
                <a:cs typeface="Calibri" pitchFamily="34" charset="0"/>
              </a:rPr>
              <a:t>Not - &lt;&gt;</a:t>
            </a:r>
          </a:p>
          <a:p>
            <a:pPr lvl="6"/>
            <a:r>
              <a:rPr lang="en-GB" sz="2000" dirty="0" smtClean="0">
                <a:latin typeface="Calibri" pitchFamily="34" charset="0"/>
                <a:cs typeface="Calibri" pitchFamily="34" charset="0"/>
              </a:rPr>
              <a:t>Between – between ? and ?</a:t>
            </a:r>
          </a:p>
          <a:p>
            <a:pPr lvl="6"/>
            <a:r>
              <a:rPr lang="en-GB" sz="2000" dirty="0" smtClean="0">
                <a:latin typeface="Calibri" pitchFamily="34" charset="0"/>
                <a:cs typeface="Calibri" pitchFamily="34" charset="0"/>
              </a:rPr>
              <a:t>greater than - &gt;</a:t>
            </a:r>
          </a:p>
          <a:p>
            <a:pPr lvl="6"/>
            <a:r>
              <a:rPr lang="en-GB" sz="2000" dirty="0" smtClean="0">
                <a:latin typeface="Calibri" pitchFamily="34" charset="0"/>
                <a:cs typeface="Calibri" pitchFamily="34" charset="0"/>
              </a:rPr>
              <a:t>less than - &lt;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4"/>
            <a:ext cx="8229600" cy="796926"/>
          </a:xfrm>
        </p:spPr>
        <p:txBody>
          <a:bodyPr/>
          <a:lstStyle/>
          <a:p>
            <a:r>
              <a:rPr lang="en-GB" b="1" dirty="0" smtClean="0"/>
              <a:t>2 - Queries</a:t>
            </a:r>
            <a:endParaRPr lang="en-GB" b="1" dirty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 t="3562" r="6384" b="50126"/>
          <a:stretch>
            <a:fillRect/>
          </a:stretch>
        </p:blipFill>
        <p:spPr bwMode="auto">
          <a:xfrm>
            <a:off x="785786" y="1214422"/>
            <a:ext cx="664373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2844" y="785794"/>
            <a:ext cx="8715436" cy="542926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2000" b="1" i="1" dirty="0" smtClean="0"/>
              <a:t>Task 1 (P / M / D)</a:t>
            </a:r>
            <a:r>
              <a:rPr lang="en-GB" sz="2000" b="1" dirty="0" smtClean="0"/>
              <a:t> </a:t>
            </a:r>
            <a:r>
              <a:rPr lang="en-GB" sz="2000" dirty="0" smtClean="0"/>
              <a:t>– Create a table as shown to describe and use a range of different queries within your database that utilise the multiple linked tables:</a:t>
            </a:r>
          </a:p>
          <a:p>
            <a:pPr marL="0" indent="0">
              <a:spcBef>
                <a:spcPts val="0"/>
              </a:spcBef>
              <a:buNone/>
            </a:pPr>
            <a:endParaRPr lang="en-GB" sz="1800" dirty="0" smtClean="0"/>
          </a:p>
          <a:p>
            <a:pPr marL="0" indent="0">
              <a:spcBef>
                <a:spcPts val="0"/>
              </a:spcBef>
              <a:buNone/>
            </a:pPr>
            <a:endParaRPr lang="en-GB" sz="1800" dirty="0" smtClean="0"/>
          </a:p>
          <a:p>
            <a:pPr>
              <a:spcBef>
                <a:spcPts val="0"/>
              </a:spcBef>
              <a:buNone/>
            </a:pPr>
            <a:endParaRPr lang="en-GB" sz="1800" dirty="0" smtClean="0"/>
          </a:p>
          <a:p>
            <a:pPr>
              <a:spcBef>
                <a:spcPts val="0"/>
              </a:spcBef>
              <a:buNone/>
            </a:pPr>
            <a:endParaRPr lang="en-GB" sz="1050" dirty="0" smtClean="0"/>
          </a:p>
          <a:p>
            <a:pPr>
              <a:spcBef>
                <a:spcPts val="0"/>
              </a:spcBef>
              <a:buNone/>
            </a:pPr>
            <a:endParaRPr lang="en-GB" sz="1800" dirty="0" smtClean="0"/>
          </a:p>
          <a:p>
            <a:pPr marL="0" indent="0">
              <a:spcBef>
                <a:spcPts val="0"/>
              </a:spcBef>
              <a:buNone/>
            </a:pPr>
            <a:endParaRPr lang="en-GB" sz="1800" dirty="0" smtClean="0"/>
          </a:p>
          <a:p>
            <a:pPr lvl="1">
              <a:spcBef>
                <a:spcPts val="0"/>
              </a:spcBef>
              <a:buNone/>
            </a:pPr>
            <a:endParaRPr lang="en-GB" sz="1800" b="1" dirty="0" smtClean="0"/>
          </a:p>
          <a:p>
            <a:pPr lvl="1">
              <a:spcBef>
                <a:spcPts val="0"/>
              </a:spcBef>
            </a:pPr>
            <a:endParaRPr lang="en-GB" sz="1800" b="1" dirty="0" smtClean="0"/>
          </a:p>
          <a:p>
            <a:pPr lvl="1">
              <a:spcBef>
                <a:spcPts val="0"/>
              </a:spcBef>
            </a:pPr>
            <a:endParaRPr lang="en-GB" sz="1800" b="1" dirty="0" smtClean="0"/>
          </a:p>
          <a:p>
            <a:pPr lvl="1">
              <a:spcBef>
                <a:spcPts val="0"/>
              </a:spcBef>
            </a:pPr>
            <a:endParaRPr lang="en-GB" sz="1800" b="1" dirty="0" smtClean="0"/>
          </a:p>
          <a:p>
            <a:pPr lvl="1">
              <a:spcBef>
                <a:spcPts val="0"/>
              </a:spcBef>
              <a:buNone/>
            </a:pPr>
            <a:endParaRPr lang="en-GB" sz="20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GB" sz="1800" b="1" i="1" dirty="0" smtClean="0"/>
              <a:t>Task 2 (P / M / D)</a:t>
            </a:r>
            <a:r>
              <a:rPr lang="en-GB" sz="1800" b="1" dirty="0" smtClean="0"/>
              <a:t> </a:t>
            </a:r>
            <a:r>
              <a:rPr lang="en-GB" sz="1800" dirty="0" smtClean="0"/>
              <a:t>– Create the queries based on the designs produced within your database</a:t>
            </a:r>
          </a:p>
          <a:p>
            <a:pPr lvl="3"/>
            <a:r>
              <a:rPr lang="en-GB" sz="2000" dirty="0" smtClean="0"/>
              <a:t>Provide screenshot evidence for creating the queries</a:t>
            </a:r>
          </a:p>
          <a:p>
            <a:pPr lvl="1">
              <a:spcBef>
                <a:spcPts val="0"/>
              </a:spcBef>
              <a:buNone/>
            </a:pPr>
            <a:endParaRPr lang="en-GB" sz="1800" b="1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57256"/>
          </a:xfrm>
        </p:spPr>
        <p:txBody>
          <a:bodyPr/>
          <a:lstStyle/>
          <a:p>
            <a:r>
              <a:rPr lang="en-GB" b="1" dirty="0" smtClean="0"/>
              <a:t>2 - Queries</a:t>
            </a:r>
            <a:endParaRPr lang="en-US" b="1" dirty="0"/>
          </a:p>
        </p:txBody>
      </p:sp>
      <p:graphicFrame>
        <p:nvGraphicFramePr>
          <p:cNvPr id="4" name="Group 94"/>
          <p:cNvGraphicFramePr>
            <a:graphicFrameLocks/>
          </p:cNvGraphicFramePr>
          <p:nvPr/>
        </p:nvGraphicFramePr>
        <p:xfrm>
          <a:off x="214282" y="2183905"/>
          <a:ext cx="8643997" cy="3102483"/>
        </p:xfrm>
        <a:graphic>
          <a:graphicData uri="http://schemas.openxmlformats.org/drawingml/2006/table">
            <a:tbl>
              <a:tblPr/>
              <a:tblGrid>
                <a:gridCol w="1857387"/>
                <a:gridCol w="1282770"/>
                <a:gridCol w="1358832"/>
                <a:gridCol w="1144613"/>
                <a:gridCol w="1446017"/>
                <a:gridCol w="1554378"/>
              </a:tblGrid>
              <a:tr h="828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Query 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Tables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Fields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Parameter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Potential problems in construction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Appropriate name for query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Explain what you expect to gather from the table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Table you will query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Fields that used during the query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Value used to search for information from the table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Explain any problems with the query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Qry_customerspend500ormore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Displays all customers spending over £500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Tbl_Customer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Tbl_Orders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Forename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Surname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PhoneNo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Destination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Price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&gt;500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Correct operator used and numeric value provide as a parameter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85720" y="1428736"/>
          <a:ext cx="850112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3707"/>
                <a:gridCol w="1416854"/>
                <a:gridCol w="1416854"/>
                <a:gridCol w="2833707"/>
              </a:tblGrid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At least three different logical operators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At least three different range operators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parameter queries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crosstab queries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calculated fields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100" y="795350"/>
            <a:ext cx="8639180" cy="4419600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 smtClean="0"/>
              <a:t>Throughout </a:t>
            </a:r>
            <a:r>
              <a:rPr lang="en-GB" sz="2400" dirty="0" smtClean="0"/>
              <a:t>this case study you have been </a:t>
            </a:r>
            <a:r>
              <a:rPr lang="en-GB" sz="2400" b="1" dirty="0" smtClean="0"/>
              <a:t>implementing the database</a:t>
            </a:r>
            <a:r>
              <a:rPr lang="en-GB" sz="2400" dirty="0" smtClean="0"/>
              <a:t> based on the several tasks identified</a:t>
            </a:r>
          </a:p>
          <a:p>
            <a:pPr marL="0" indent="0">
              <a:buNone/>
            </a:pPr>
            <a:r>
              <a:rPr lang="en-GB" sz="2400" b="1" i="1" dirty="0" smtClean="0"/>
              <a:t>------------------------------------------------------------------------------------------</a:t>
            </a:r>
          </a:p>
          <a:p>
            <a:pPr marL="0" indent="0">
              <a:buNone/>
            </a:pPr>
            <a:r>
              <a:rPr lang="en-GB" sz="2000" b="1" i="1" dirty="0" smtClean="0"/>
              <a:t>Task 3 (P3.3)</a:t>
            </a:r>
            <a:r>
              <a:rPr lang="en-GB" sz="2000" dirty="0" smtClean="0"/>
              <a:t> – Illustrate evidence (screenshots) in the form of using a consistent and appropriate styling in the design and construction of a database for: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Naming of all database queries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Name of fields used within the database tables and queries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803" y="-24"/>
            <a:ext cx="8015287" cy="914400"/>
          </a:xfrm>
        </p:spPr>
        <p:txBody>
          <a:bodyPr/>
          <a:lstStyle/>
          <a:p>
            <a:r>
              <a:rPr lang="en-GB" b="1" dirty="0" smtClean="0"/>
              <a:t>3 – Implementation of Database</a:t>
            </a:r>
            <a:endParaRPr lang="en-US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eWest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BrookeWeston</Template>
  <TotalTime>9291</TotalTime>
  <Words>996</Words>
  <Application>Microsoft Office PowerPoint</Application>
  <PresentationFormat>On-screen Show (4:3)</PresentationFormat>
  <Paragraphs>154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BrookeWeston</vt:lpstr>
      <vt:lpstr>Unit 6 – Advanced Databases</vt:lpstr>
      <vt:lpstr>Scenario</vt:lpstr>
      <vt:lpstr>Scenario</vt:lpstr>
      <vt:lpstr>Assessment Criteria</vt:lpstr>
      <vt:lpstr>Areas to Cover</vt:lpstr>
      <vt:lpstr>1 - Leszynski Naming Convention – Standardising your Database</vt:lpstr>
      <vt:lpstr>2 - Queries</vt:lpstr>
      <vt:lpstr>2 - Queries</vt:lpstr>
      <vt:lpstr>3 – Implementation of Database</vt:lpstr>
      <vt:lpstr>Assessment Tasks</vt:lpstr>
      <vt:lpstr>Assessment Tasks</vt:lpstr>
    </vt:vector>
  </TitlesOfParts>
  <Company>Brooke Weston CTC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Databases</dc:title>
  <dc:subject>ICT</dc:subject>
  <dc:creator>KPA</dc:creator>
  <cp:lastModifiedBy>kpatel</cp:lastModifiedBy>
  <cp:revision>3</cp:revision>
  <dcterms:created xsi:type="dcterms:W3CDTF">2008-11-18T09:49:12Z</dcterms:created>
  <dcterms:modified xsi:type="dcterms:W3CDTF">2010-02-21T10:10:08Z</dcterms:modified>
  <cp:category>Unit 06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64440492-4C8B-11D1-8B70-080036B11A03}" pid="4">
    <vt:lpwstr>Brooke Weston Academy</vt:lpwstr>
  </property>
</Properties>
</file>